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notesMasterIdLst>
    <p:notesMasterId r:id="rId22"/>
  </p:notesMasterIdLst>
  <p:sldIdLst>
    <p:sldId id="256" r:id="rId3"/>
    <p:sldId id="257" r:id="rId4"/>
    <p:sldId id="258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4" r:id="rId17"/>
    <p:sldId id="273" r:id="rId18"/>
    <p:sldId id="272" r:id="rId19"/>
    <p:sldId id="275" r:id="rId20"/>
    <p:sldId id="276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76DB2"/>
    <a:srgbClr val="6297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755"/>
    <p:restoredTop sz="94508"/>
  </p:normalViewPr>
  <p:slideViewPr>
    <p:cSldViewPr snapToGrid="0" snapToObjects="1">
      <p:cViewPr varScale="1">
        <p:scale>
          <a:sx n="221" d="100"/>
          <a:sy n="221" d="100"/>
        </p:scale>
        <p:origin x="184" y="121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793E69-364A-C245-8870-7E5A5BCF6CD2}" type="datetimeFigureOut">
              <a:rPr lang="en-US" smtClean="0"/>
              <a:t>6/22/20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5D2315-4586-7A42-9C95-38AA30FC9A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7925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5D2315-4586-7A42-9C95-38AA30FC9AE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0717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5D2315-4586-7A42-9C95-38AA30FC9AE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4254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5D2315-4586-7A42-9C95-38AA30FC9AE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1353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5D2315-4586-7A42-9C95-38AA30FC9AE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4670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5D2315-4586-7A42-9C95-38AA30FC9AE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0752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5D2315-4586-7A42-9C95-38AA30FC9AE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6492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5D2315-4586-7A42-9C95-38AA30FC9AE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2200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5D2315-4586-7A42-9C95-38AA30FC9AE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1598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5D2315-4586-7A42-9C95-38AA30FC9AE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8890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5D2315-4586-7A42-9C95-38AA30FC9AE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4404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5D2315-4586-7A42-9C95-38AA30FC9AE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3056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5D2315-4586-7A42-9C95-38AA30FC9AE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6268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5D2315-4586-7A42-9C95-38AA30FC9AE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5106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F1B1D43A-9747-5140-ADF7-FD092641B63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80242" y="1419714"/>
            <a:ext cx="6939114" cy="2178050"/>
          </a:xfrm>
          <a:prstGeom prst="rect">
            <a:avLst/>
          </a:prstGeom>
        </p:spPr>
      </p:pic>
      <p:pic>
        <p:nvPicPr>
          <p:cNvPr id="3" name="Picture 2" descr="A picture containing drawing&#10;&#10;Description automatically generated">
            <a:extLst>
              <a:ext uri="{FF2B5EF4-FFF2-40B4-BE49-F238E27FC236}">
                <a16:creationId xmlns:a16="http://schemas.microsoft.com/office/drawing/2014/main" id="{2A5A9244-B6BE-C541-9ED1-EFC4550B4D5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6040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421669-19A8-4F4E-8307-037192917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E9880D3-8DFF-704E-81A4-A0548E576D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CB1882-A92E-7645-84C0-72CD609A7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A9D59-EC7A-E14A-8753-E89D692B85A6}" type="datetimeFigureOut">
              <a:rPr lang="en-US" smtClean="0"/>
              <a:t>6/22/20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B687D9-B59B-3D45-A3DD-891C050A70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019560-1EFD-DB42-B1A7-B3BEC6764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6EA968-8610-6F40-BC78-4D602DA3D5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5153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05D784E-7BDD-3B4D-A09C-AC8D4D40E38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2AAEE58-11E6-EC44-AF07-AE74761E34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789B91-14CC-3647-B973-1CEE19E513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A9D59-EC7A-E14A-8753-E89D692B85A6}" type="datetimeFigureOut">
              <a:rPr lang="en-US" smtClean="0"/>
              <a:t>6/22/20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297764-026F-6C43-94C2-FFBF213430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CD3195-29EB-B545-909C-D8B40DFD3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6EA968-8610-6F40-BC78-4D602DA3D5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6570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F5AD61-56FF-EF49-A478-3E358806D0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B99EB7-B4B2-054F-AFF1-98F5CEDC28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F0711F-57D6-4348-A40A-A1F8CBE15B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FAC02-8D46-904E-95C9-2613BEEE5284}" type="datetimeFigureOut">
              <a:rPr lang="en-US" smtClean="0"/>
              <a:t>6/22/20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44D72D-E14E-EA45-A694-BAA89A37FD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7DCEA6-F57D-3B40-B472-13ECF7D6B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41B19-3B6F-C246-BAC3-8355EE78AD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4697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CE85D3-A98F-CE4F-8E5A-E7DF729F2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01CCDC-3526-2A41-AC17-D1E8C153B9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BA6569-E77B-034F-8F1D-243BA8F057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FAC02-8D46-904E-95C9-2613BEEE5284}" type="datetimeFigureOut">
              <a:rPr lang="en-US" smtClean="0"/>
              <a:t>6/22/20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52850F-1462-8E44-93AD-ABEADD8FB4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E0F899-02B0-0648-A2A8-16E6C2DA8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41B19-3B6F-C246-BAC3-8355EE78AD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9155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38D65-AF14-134A-9211-13CE41B7C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7B7F20-8319-1E40-90AF-54F644F19A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619409-F109-5243-8921-0DFEC977BC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FAC02-8D46-904E-95C9-2613BEEE5284}" type="datetimeFigureOut">
              <a:rPr lang="en-US" smtClean="0"/>
              <a:t>6/22/20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32B979-7410-B44D-9328-C1028C2105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5A9F37-42DC-AA4F-8296-56318A619A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41B19-3B6F-C246-BAC3-8355EE78AD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8914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8706FD-958D-C446-900E-A3EBAE6C0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868619-C760-384A-B403-88331F77BD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E1B220-1863-D346-A0CB-91CB0638D8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DAC940-0452-DB42-96A9-D3F33AE069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FAC02-8D46-904E-95C9-2613BEEE5284}" type="datetimeFigureOut">
              <a:rPr lang="en-US" smtClean="0"/>
              <a:t>6/22/20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0DD3C6-D6E0-6A49-A989-9FC9A92076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AD5193-BE7D-F24F-A362-CAB4172FE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41B19-3B6F-C246-BAC3-8355EE78AD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1214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C91E7-9682-6E4C-8A12-F72E4682FF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E36F18-0B04-C749-8E08-A0A9B03215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3C273D-19BC-424C-852D-840A1EF59A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6A7055F-1117-F941-AD6D-2E23BECF44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955334B-BD11-044C-B34E-1D6C2F3B412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ADFEBA9-828F-4D45-8697-A762FBA166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FAC02-8D46-904E-95C9-2613BEEE5284}" type="datetimeFigureOut">
              <a:rPr lang="en-US" smtClean="0"/>
              <a:t>6/22/20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8CE8DEA-42DC-E346-AF26-A5D758A57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C66AB13-099B-A949-8998-419EA62208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41B19-3B6F-C246-BAC3-8355EE78AD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9483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86574-66D8-4B4E-ABB4-BD331F78F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5DCB47C-4B9F-2748-9294-82317EB14D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FAC02-8D46-904E-95C9-2613BEEE5284}" type="datetimeFigureOut">
              <a:rPr lang="en-US" smtClean="0"/>
              <a:t>6/22/20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A015E2-BD5E-8748-939C-D24B5CEF2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204A62-2DFE-6343-BB00-CC2D9A5173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41B19-3B6F-C246-BAC3-8355EE78AD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42904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CC7A59F-26D5-AD46-A254-A65BC24B15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FAC02-8D46-904E-95C9-2613BEEE5284}" type="datetimeFigureOut">
              <a:rPr lang="en-US" smtClean="0"/>
              <a:t>6/22/20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D446C0F-00D2-B14E-84B3-46AADD1EEC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33E461-1781-C248-AD5A-6E67F6B46F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41B19-3B6F-C246-BAC3-8355EE78AD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490324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4BCFB-C217-8142-B4BF-43848BC376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C8887D-B526-0046-92EE-5B746EE788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E580B7-82C3-CB43-B595-8C47143B86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4C6C2C-15EA-C546-BC94-F653A74471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FAC02-8D46-904E-95C9-2613BEEE5284}" type="datetimeFigureOut">
              <a:rPr lang="en-US" smtClean="0"/>
              <a:t>6/22/20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C25B74-F7EA-3C4C-8931-99BB128C37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844D06-95AA-1B47-ACF8-ED117765A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41B19-3B6F-C246-BAC3-8355EE78AD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1628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625AED-CFB0-9D46-9BF0-C843F92EA1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6EA968-8610-6F40-BC78-4D602DA3D5F7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F4256CC-D35C-F847-82B8-1E5B4BB82B1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074425" y="136525"/>
            <a:ext cx="2693504" cy="173760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39E242A-4211-6E4C-BDDC-87AEDF899EE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555416" y="172921"/>
            <a:ext cx="2520627" cy="791175"/>
          </a:xfrm>
          <a:prstGeom prst="rect">
            <a:avLst/>
          </a:prstGeom>
        </p:spPr>
      </p:pic>
      <p:pic>
        <p:nvPicPr>
          <p:cNvPr id="3" name="Picture 2" descr="A picture containing table&#10;&#10;Description automatically generated">
            <a:extLst>
              <a:ext uri="{FF2B5EF4-FFF2-40B4-BE49-F238E27FC236}">
                <a16:creationId xmlns:a16="http://schemas.microsoft.com/office/drawing/2014/main" id="{E6D8D03F-8C23-654C-99BA-0B8930F25B3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53730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89C479-F8E0-AC44-82C1-8DD31FEC67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0E01388-91A5-1146-8E1A-A10FEE28AE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AE74A3-4081-3F4D-9B6C-96CAFC8797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CC9A2C-3038-6D46-969C-9FF802AD17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FAC02-8D46-904E-95C9-2613BEEE5284}" type="datetimeFigureOut">
              <a:rPr lang="en-US" smtClean="0"/>
              <a:t>6/22/20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891B6F-94C5-4C45-80FF-7BDEADAD2A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82294C-F6E8-3F47-AA8D-04F2D9AFA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41B19-3B6F-C246-BAC3-8355EE78AD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27351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6258B3-8601-1B4F-BDE4-E8A759B151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4738BB-521B-004F-9A1B-C324C8FE75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5FEDA2-3ADD-174B-B6C5-84AFE4BE47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FAC02-8D46-904E-95C9-2613BEEE5284}" type="datetimeFigureOut">
              <a:rPr lang="en-US" smtClean="0"/>
              <a:t>6/22/20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78816C-25A2-E546-A69E-E3FADD2102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B17B73-62CF-2C4A-900D-1E1AAD4E74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41B19-3B6F-C246-BAC3-8355EE78AD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56453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2F7F1C3-90BB-D840-99FB-D3990D387F4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D8ECFA3-C275-2840-9EC5-AEBEF75681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DC6B03-6B23-9E4B-BAE9-F4CA6B9A0C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FAC02-8D46-904E-95C9-2613BEEE5284}" type="datetimeFigureOut">
              <a:rPr lang="en-US" smtClean="0"/>
              <a:t>6/22/20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8ECCEF-F746-B44B-8870-E2EAEB4E85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55E210-3364-8B46-9D29-3837EB84C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41B19-3B6F-C246-BAC3-8355EE78AD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6852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81D511-81FC-C24C-BF2F-B856046AB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6EA968-8610-6F40-BC78-4D602DA3D5F7}" type="slidenum">
              <a:rPr lang="en-US" smtClean="0"/>
              <a:t>‹#›</a:t>
            </a:fld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C59ED92-063B-C94C-91C9-BD39F82FDC5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579337" y="103348"/>
            <a:ext cx="3407255" cy="1069470"/>
          </a:xfrm>
          <a:prstGeom prst="rect">
            <a:avLst/>
          </a:prstGeom>
        </p:spPr>
      </p:pic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D872C90E-8ED5-2745-9A2E-6CD92C069DA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1283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216103-F96D-CC47-9764-61D840E1B9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6FD9D4-192E-BD41-845D-906F04AC7B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83E6E8-E02B-1E41-B8E9-83FF60F697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265F92-6968-AD42-BDB9-8DA9A62B9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A9D59-EC7A-E14A-8753-E89D692B85A6}" type="datetimeFigureOut">
              <a:rPr lang="en-US" smtClean="0"/>
              <a:t>6/22/20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AD8F83-D95C-EA46-BDB8-02FDF85F51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AAE221-037C-E344-AB63-3A7C76C68F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6EA968-8610-6F40-BC78-4D602DA3D5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1884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63C57-3A7D-0A44-84F6-CF0ABD533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C42457-D29C-EA4F-991B-CB453F1EEA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829C78-2184-C44E-BE6C-5C5D5DF7E2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E7A418-18B6-1D42-ADB0-23FE878EA21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FEB136D-8730-6149-9E8C-817A7E1F721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90CF50C-9C46-DB4E-BFCC-14749DBFFA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A9D59-EC7A-E14A-8753-E89D692B85A6}" type="datetimeFigureOut">
              <a:rPr lang="en-US" smtClean="0"/>
              <a:t>6/22/20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EA657D6-8A67-9C40-9949-013B2EF64C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EC4AD06-321D-BD47-9D68-F514C9AB5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6EA968-8610-6F40-BC78-4D602DA3D5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7399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FF4453-FAB1-684B-9E7E-1924AA031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BACEC50-1C99-204C-BA32-E68752DCE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A9D59-EC7A-E14A-8753-E89D692B85A6}" type="datetimeFigureOut">
              <a:rPr lang="en-US" smtClean="0"/>
              <a:t>6/22/20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51CE0F-3F9D-9F4F-9156-1B6DC6BA5A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1728DD-6325-2540-BC68-E6460983C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6EA968-8610-6F40-BC78-4D602DA3D5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1853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6B776BC-234E-9C45-BFB0-04F6874B72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A9D59-EC7A-E14A-8753-E89D692B85A6}" type="datetimeFigureOut">
              <a:rPr lang="en-US" smtClean="0"/>
              <a:t>6/22/20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CA1E8C3-BDC3-C44A-B8C2-CB33FB1E1F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F2EC0D-F3B9-9C44-88DB-0C44057C3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6EA968-8610-6F40-BC78-4D602DA3D5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0938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CA7D4-4F31-B044-B613-E170FD0569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AC4004-E219-4444-9E03-98DB4616F1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74ABE9-F777-834B-B43F-6D23A9CF69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D61A07-601C-D747-BE5B-9548EF92CC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A9D59-EC7A-E14A-8753-E89D692B85A6}" type="datetimeFigureOut">
              <a:rPr lang="en-US" smtClean="0"/>
              <a:t>6/22/20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8167B3-9594-534A-94C2-FDF6F6E200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37DCD2-D3CA-CF46-A52A-68B69331D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6EA968-8610-6F40-BC78-4D602DA3D5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1343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AA3ADA-E4A3-AF4B-8503-6E07BEF3C7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3FFF285-5C95-8841-B5B8-927F3E4019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7B9B04-AAE5-234C-9E7A-F57B967C0F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283D94-A8DD-4646-8051-7351F67499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A9D59-EC7A-E14A-8753-E89D692B85A6}" type="datetimeFigureOut">
              <a:rPr lang="en-US" smtClean="0"/>
              <a:t>6/22/20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0D2174-53DD-6B46-B6B7-120FA8FC92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194A86-BB85-C34A-82EB-64EF460F0F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6EA968-8610-6F40-BC78-4D602DA3D5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5566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AD095FF-45E5-F147-B85E-E34C742A9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0618C7-CC1A-A643-91C0-04ED171038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A7F87C-604B-F345-96C8-9D0C479FB5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BA9D59-EC7A-E14A-8753-E89D692B85A6}" type="datetimeFigureOut">
              <a:rPr lang="en-US" smtClean="0"/>
              <a:t>6/22/20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B22DC6-D492-0C41-8893-522F890CDB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8D9108-DCDE-584B-9504-6950022DBA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6EA968-8610-6F40-BC78-4D602DA3D5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1077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9D5EF73-7075-234A-888A-6474FE1DA4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BD46B2-52C9-A046-B3D0-88367B4DCD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E481D9-34E4-5342-88E6-E0D43B5862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5FAC02-8D46-904E-95C9-2613BEEE5284}" type="datetimeFigureOut">
              <a:rPr lang="en-US" smtClean="0"/>
              <a:t>6/22/20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72E652-217B-4147-B6F3-985797F248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A19F9F-C139-1A4F-AB22-4A17EF3CF6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C41B19-3B6F-C246-BAC3-8355EE78AD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2034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tiff"/><Relationship Id="rId5" Type="http://schemas.openxmlformats.org/officeDocument/2006/relationships/image" Target="../media/image14.tiff"/><Relationship Id="rId4" Type="http://schemas.openxmlformats.org/officeDocument/2006/relationships/image" Target="../media/image13.tif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4012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62"/>
    </mc:Choice>
    <mc:Fallback xmlns="">
      <p:transition spd="slow" advTm="2062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41E16-7AA1-7C47-99D4-D2B82F9BE40C}"/>
              </a:ext>
            </a:extLst>
          </p:cNvPr>
          <p:cNvSpPr txBox="1">
            <a:spLocks/>
          </p:cNvSpPr>
          <p:nvPr/>
        </p:nvSpPr>
        <p:spPr>
          <a:xfrm>
            <a:off x="324793" y="222868"/>
            <a:ext cx="6378661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i="0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4400" dirty="0"/>
              <a:t>Iterate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14DDFE-6E5A-C649-8BC5-3C2A3544D65E}"/>
              </a:ext>
            </a:extLst>
          </p:cNvPr>
          <p:cNvSpPr txBox="1"/>
          <p:nvPr/>
        </p:nvSpPr>
        <p:spPr>
          <a:xfrm>
            <a:off x="1004552" y="2212432"/>
            <a:ext cx="689842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3200" dirty="0">
                <a:solidFill>
                  <a:srgbClr val="476DB2"/>
                </a:solidFill>
              </a:rPr>
              <a:t>STILL inherits progress</a:t>
            </a:r>
          </a:p>
          <a:p>
            <a:pPr marL="342900" indent="-342900">
              <a:buFont typeface="+mj-lt"/>
              <a:buAutoNum type="arabicPeriod"/>
            </a:pPr>
            <a:endParaRPr lang="en-US" sz="3200" dirty="0">
              <a:solidFill>
                <a:srgbClr val="476DB2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3200" dirty="0">
                <a:solidFill>
                  <a:srgbClr val="476DB2"/>
                </a:solidFill>
              </a:rPr>
              <a:t>Independent Work, Unified Approach</a:t>
            </a:r>
          </a:p>
        </p:txBody>
      </p:sp>
    </p:spTree>
    <p:extLst>
      <p:ext uri="{BB962C8B-B14F-4D97-AF65-F5344CB8AC3E}">
        <p14:creationId xmlns:p14="http://schemas.microsoft.com/office/powerpoint/2010/main" val="1884096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96"/>
    </mc:Choice>
    <mc:Fallback xmlns="">
      <p:transition spd="slow" advTm="596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41E16-7AA1-7C47-99D4-D2B82F9BE40C}"/>
              </a:ext>
            </a:extLst>
          </p:cNvPr>
          <p:cNvSpPr txBox="1">
            <a:spLocks/>
          </p:cNvSpPr>
          <p:nvPr/>
        </p:nvSpPr>
        <p:spPr>
          <a:xfrm>
            <a:off x="324793" y="222868"/>
            <a:ext cx="6378661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i="0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4400" dirty="0"/>
              <a:t>What about change?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9E338A-BFCA-5344-8803-4545027274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603420" y="1052450"/>
            <a:ext cx="15686454" cy="6127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691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96"/>
    </mc:Choice>
    <mc:Fallback xmlns="">
      <p:transition spd="slow" advTm="596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41E16-7AA1-7C47-99D4-D2B82F9BE40C}"/>
              </a:ext>
            </a:extLst>
          </p:cNvPr>
          <p:cNvSpPr txBox="1">
            <a:spLocks/>
          </p:cNvSpPr>
          <p:nvPr/>
        </p:nvSpPr>
        <p:spPr>
          <a:xfrm>
            <a:off x="324793" y="222868"/>
            <a:ext cx="6378661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i="0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4400" dirty="0"/>
              <a:t>Pivot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14DDFE-6E5A-C649-8BC5-3C2A3544D65E}"/>
              </a:ext>
            </a:extLst>
          </p:cNvPr>
          <p:cNvSpPr txBox="1"/>
          <p:nvPr/>
        </p:nvSpPr>
        <p:spPr>
          <a:xfrm>
            <a:off x="1004552" y="2212432"/>
            <a:ext cx="497892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3200" dirty="0">
                <a:solidFill>
                  <a:srgbClr val="476DB2"/>
                </a:solidFill>
              </a:rPr>
              <a:t>Adaptable Process</a:t>
            </a:r>
          </a:p>
          <a:p>
            <a:pPr marL="342900" indent="-342900">
              <a:buFont typeface="+mj-lt"/>
              <a:buAutoNum type="arabicPeriod"/>
            </a:pPr>
            <a:endParaRPr lang="en-US" sz="3200" dirty="0">
              <a:solidFill>
                <a:srgbClr val="476DB2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3200" dirty="0">
                <a:solidFill>
                  <a:srgbClr val="476DB2"/>
                </a:solidFill>
              </a:rPr>
              <a:t>Predictable change control</a:t>
            </a:r>
          </a:p>
        </p:txBody>
      </p:sp>
    </p:spTree>
    <p:extLst>
      <p:ext uri="{BB962C8B-B14F-4D97-AF65-F5344CB8AC3E}">
        <p14:creationId xmlns:p14="http://schemas.microsoft.com/office/powerpoint/2010/main" val="1770331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96"/>
    </mc:Choice>
    <mc:Fallback xmlns="">
      <p:transition spd="slow" advTm="596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41E16-7AA1-7C47-99D4-D2B82F9BE40C}"/>
              </a:ext>
            </a:extLst>
          </p:cNvPr>
          <p:cNvSpPr txBox="1">
            <a:spLocks/>
          </p:cNvSpPr>
          <p:nvPr/>
        </p:nvSpPr>
        <p:spPr>
          <a:xfrm>
            <a:off x="324793" y="222868"/>
            <a:ext cx="6378661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i="0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4400" dirty="0"/>
              <a:t>Maintain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D160DBA-66C9-8442-8D99-ACB560BA04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365" y="727656"/>
            <a:ext cx="10195057" cy="5734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896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96"/>
    </mc:Choice>
    <mc:Fallback xmlns="">
      <p:transition spd="slow" advTm="596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41E16-7AA1-7C47-99D4-D2B82F9BE40C}"/>
              </a:ext>
            </a:extLst>
          </p:cNvPr>
          <p:cNvSpPr txBox="1">
            <a:spLocks/>
          </p:cNvSpPr>
          <p:nvPr/>
        </p:nvSpPr>
        <p:spPr>
          <a:xfrm>
            <a:off x="324793" y="222868"/>
            <a:ext cx="6378661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i="0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4400" dirty="0"/>
              <a:t>Maintain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14DDFE-6E5A-C649-8BC5-3C2A3544D65E}"/>
              </a:ext>
            </a:extLst>
          </p:cNvPr>
          <p:cNvSpPr txBox="1"/>
          <p:nvPr/>
        </p:nvSpPr>
        <p:spPr>
          <a:xfrm>
            <a:off x="1004552" y="2212432"/>
            <a:ext cx="4933787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3200" dirty="0">
                <a:solidFill>
                  <a:srgbClr val="476DB2"/>
                </a:solidFill>
              </a:rPr>
              <a:t>STILL inheriting </a:t>
            </a:r>
            <a:r>
              <a:rPr lang="en-US" sz="3200" b="1" dirty="0">
                <a:solidFill>
                  <a:srgbClr val="476DB2"/>
                </a:solidFill>
              </a:rPr>
              <a:t>progress</a:t>
            </a:r>
            <a:r>
              <a:rPr lang="en-US" sz="3200" dirty="0">
                <a:solidFill>
                  <a:srgbClr val="476DB2"/>
                </a:solidFill>
              </a:rPr>
              <a:t>!</a:t>
            </a:r>
          </a:p>
          <a:p>
            <a:pPr marL="342900" indent="-342900">
              <a:buFont typeface="+mj-lt"/>
              <a:buAutoNum type="arabicPeriod"/>
            </a:pPr>
            <a:endParaRPr lang="en-US" sz="3200" dirty="0">
              <a:solidFill>
                <a:srgbClr val="476DB2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3200" dirty="0">
                <a:solidFill>
                  <a:srgbClr val="476DB2"/>
                </a:solidFill>
              </a:rPr>
              <a:t>Version-controlled </a:t>
            </a:r>
            <a:r>
              <a:rPr lang="en-US" sz="3200" i="1" dirty="0">
                <a:solidFill>
                  <a:srgbClr val="476DB2"/>
                </a:solidFill>
              </a:rPr>
              <a:t>process</a:t>
            </a:r>
            <a:endParaRPr lang="en-US" sz="3200" dirty="0">
              <a:solidFill>
                <a:srgbClr val="476DB2"/>
              </a:solidFill>
            </a:endParaRPr>
          </a:p>
          <a:p>
            <a:pPr marL="342900" indent="-342900">
              <a:buFont typeface="+mj-lt"/>
              <a:buAutoNum type="arabicPeriod"/>
            </a:pPr>
            <a:endParaRPr lang="en-US" sz="3200" dirty="0">
              <a:solidFill>
                <a:srgbClr val="476DB2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3200" dirty="0">
                <a:solidFill>
                  <a:srgbClr val="476DB2"/>
                </a:solidFill>
              </a:rPr>
              <a:t>Documented</a:t>
            </a:r>
          </a:p>
        </p:txBody>
      </p:sp>
    </p:spTree>
    <p:extLst>
      <p:ext uri="{BB962C8B-B14F-4D97-AF65-F5344CB8AC3E}">
        <p14:creationId xmlns:p14="http://schemas.microsoft.com/office/powerpoint/2010/main" val="468836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96"/>
    </mc:Choice>
    <mc:Fallback xmlns="">
      <p:transition spd="slow" advTm="596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41E16-7AA1-7C47-99D4-D2B82F9BE40C}"/>
              </a:ext>
            </a:extLst>
          </p:cNvPr>
          <p:cNvSpPr txBox="1">
            <a:spLocks/>
          </p:cNvSpPr>
          <p:nvPr/>
        </p:nvSpPr>
        <p:spPr>
          <a:xfrm>
            <a:off x="324793" y="222868"/>
            <a:ext cx="5045765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i="0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4400" dirty="0"/>
              <a:t>Recap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913DCF-B807-D44C-9058-73F3D2F66BD0}"/>
              </a:ext>
            </a:extLst>
          </p:cNvPr>
          <p:cNvSpPr txBox="1"/>
          <p:nvPr/>
        </p:nvSpPr>
        <p:spPr>
          <a:xfrm>
            <a:off x="6541413" y="2365326"/>
            <a:ext cx="2611292" cy="47089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Plan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Prove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Develop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Pivot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Maintain</a:t>
            </a:r>
          </a:p>
          <a:p>
            <a:pPr marL="742950" indent="-742950">
              <a:buFont typeface="+mj-lt"/>
              <a:buAutoNum type="arabicPeriod"/>
            </a:pPr>
            <a:endParaRPr lang="en-US" sz="4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42950" indent="-742950">
              <a:buFont typeface="+mj-lt"/>
              <a:buAutoNum type="arabicPeriod"/>
            </a:pPr>
            <a:endParaRPr lang="en-US" sz="4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42950" indent="-742950">
              <a:buFont typeface="+mj-lt"/>
              <a:buAutoNum type="arabicPeriod"/>
            </a:pPr>
            <a:endParaRPr lang="en-US" sz="4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529C9D-BF1B-EB4C-AD97-761303C7D5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2629" y="2321787"/>
            <a:ext cx="3114501" cy="311450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41404DD-7E5E-FA45-AB33-762486303D64}"/>
              </a:ext>
            </a:extLst>
          </p:cNvPr>
          <p:cNvSpPr txBox="1"/>
          <p:nvPr/>
        </p:nvSpPr>
        <p:spPr>
          <a:xfrm>
            <a:off x="2529203" y="1401982"/>
            <a:ext cx="284135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Traditional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68B1965-208D-E541-AC8E-407AC07B631A}"/>
              </a:ext>
            </a:extLst>
          </p:cNvPr>
          <p:cNvSpPr txBox="1"/>
          <p:nvPr/>
        </p:nvSpPr>
        <p:spPr>
          <a:xfrm>
            <a:off x="6329176" y="1398704"/>
            <a:ext cx="26645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Simplified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83AE327-944D-004C-8E05-E0AE641A04CD}"/>
              </a:ext>
            </a:extLst>
          </p:cNvPr>
          <p:cNvSpPr txBox="1"/>
          <p:nvPr/>
        </p:nvSpPr>
        <p:spPr>
          <a:xfrm>
            <a:off x="6541413" y="5302480"/>
            <a:ext cx="36423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476DB2"/>
                </a:solidFill>
              </a:rPr>
              <a:t>Code at every stage!</a:t>
            </a:r>
          </a:p>
        </p:txBody>
      </p:sp>
    </p:spTree>
    <p:extLst>
      <p:ext uri="{BB962C8B-B14F-4D97-AF65-F5344CB8AC3E}">
        <p14:creationId xmlns:p14="http://schemas.microsoft.com/office/powerpoint/2010/main" val="121082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90"/>
    </mc:Choice>
    <mc:Fallback xmlns="">
      <p:transition spd="slow" advTm="59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41E16-7AA1-7C47-99D4-D2B82F9BE40C}"/>
              </a:ext>
            </a:extLst>
          </p:cNvPr>
          <p:cNvSpPr txBox="1">
            <a:spLocks/>
          </p:cNvSpPr>
          <p:nvPr/>
        </p:nvSpPr>
        <p:spPr>
          <a:xfrm>
            <a:off x="324793" y="222868"/>
            <a:ext cx="5045765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i="0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4400" dirty="0"/>
              <a:t>Recap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913DCF-B807-D44C-9058-73F3D2F66BD0}"/>
              </a:ext>
            </a:extLst>
          </p:cNvPr>
          <p:cNvSpPr txBox="1"/>
          <p:nvPr/>
        </p:nvSpPr>
        <p:spPr>
          <a:xfrm>
            <a:off x="6541413" y="2365326"/>
            <a:ext cx="4771434" cy="47089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Plan </a:t>
            </a:r>
            <a:r>
              <a:rPr lang="en-US" sz="3600" dirty="0">
                <a:solidFill>
                  <a:srgbClr val="476DB2"/>
                </a:solidFill>
              </a:rPr>
              <a:t>(Help)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Prove </a:t>
            </a:r>
            <a:r>
              <a:rPr lang="en-US" sz="3600" dirty="0">
                <a:solidFill>
                  <a:srgbClr val="476DB2"/>
                </a:solidFill>
              </a:rPr>
              <a:t>(Placeholders)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Develop </a:t>
            </a:r>
            <a:r>
              <a:rPr lang="en-US" sz="3600" dirty="0">
                <a:solidFill>
                  <a:srgbClr val="476DB2"/>
                </a:solidFill>
              </a:rPr>
              <a:t>(Create)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Pivot </a:t>
            </a:r>
            <a:r>
              <a:rPr lang="en-US" sz="3600" dirty="0">
                <a:solidFill>
                  <a:srgbClr val="476DB2"/>
                </a:solidFill>
              </a:rPr>
              <a:t>(Adapt)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Maintain </a:t>
            </a:r>
            <a:r>
              <a:rPr lang="en-US" sz="3600" dirty="0">
                <a:solidFill>
                  <a:srgbClr val="476DB2"/>
                </a:solidFill>
              </a:rPr>
              <a:t>(Grow)</a:t>
            </a:r>
          </a:p>
          <a:p>
            <a:pPr marL="742950" indent="-742950">
              <a:buFont typeface="+mj-lt"/>
              <a:buAutoNum type="arabicPeriod"/>
            </a:pPr>
            <a:endParaRPr lang="en-US" sz="4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42950" indent="-742950">
              <a:buFont typeface="+mj-lt"/>
              <a:buAutoNum type="arabicPeriod"/>
            </a:pPr>
            <a:endParaRPr lang="en-US" sz="4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42950" indent="-742950">
              <a:buFont typeface="+mj-lt"/>
              <a:buAutoNum type="arabicPeriod"/>
            </a:pPr>
            <a:endParaRPr lang="en-US" sz="4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529C9D-BF1B-EB4C-AD97-761303C7D57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4000"/>
          </a:blip>
          <a:stretch>
            <a:fillRect/>
          </a:stretch>
        </p:blipFill>
        <p:spPr>
          <a:xfrm>
            <a:off x="2392629" y="2321787"/>
            <a:ext cx="3114501" cy="311450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41404DD-7E5E-FA45-AB33-762486303D64}"/>
              </a:ext>
            </a:extLst>
          </p:cNvPr>
          <p:cNvSpPr txBox="1"/>
          <p:nvPr/>
        </p:nvSpPr>
        <p:spPr>
          <a:xfrm>
            <a:off x="2529203" y="1401982"/>
            <a:ext cx="284135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chemeClr val="bg2">
                    <a:lumMod val="75000"/>
                  </a:schemeClr>
                </a:solidFill>
              </a:rPr>
              <a:t>Traditional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68B1965-208D-E541-AC8E-407AC07B631A}"/>
              </a:ext>
            </a:extLst>
          </p:cNvPr>
          <p:cNvSpPr txBox="1"/>
          <p:nvPr/>
        </p:nvSpPr>
        <p:spPr>
          <a:xfrm>
            <a:off x="6329176" y="1398704"/>
            <a:ext cx="26645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chemeClr val="bg2">
                    <a:lumMod val="75000"/>
                  </a:schemeClr>
                </a:solidFill>
              </a:rPr>
              <a:t>Simplified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83AE327-944D-004C-8E05-E0AE641A04CD}"/>
              </a:ext>
            </a:extLst>
          </p:cNvPr>
          <p:cNvSpPr txBox="1"/>
          <p:nvPr/>
        </p:nvSpPr>
        <p:spPr>
          <a:xfrm>
            <a:off x="6541413" y="5302480"/>
            <a:ext cx="36423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476DB2"/>
                </a:solidFill>
              </a:rPr>
              <a:t>Code at every stage!</a:t>
            </a:r>
          </a:p>
        </p:txBody>
      </p:sp>
    </p:spTree>
    <p:extLst>
      <p:ext uri="{BB962C8B-B14F-4D97-AF65-F5344CB8AC3E}">
        <p14:creationId xmlns:p14="http://schemas.microsoft.com/office/powerpoint/2010/main" val="1832917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90"/>
    </mc:Choice>
    <mc:Fallback xmlns="">
      <p:transition spd="slow" advTm="59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41E16-7AA1-7C47-99D4-D2B82F9BE40C}"/>
              </a:ext>
            </a:extLst>
          </p:cNvPr>
          <p:cNvSpPr txBox="1">
            <a:spLocks/>
          </p:cNvSpPr>
          <p:nvPr/>
        </p:nvSpPr>
        <p:spPr>
          <a:xfrm>
            <a:off x="324793" y="222868"/>
            <a:ext cx="6378661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i="0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4400" dirty="0"/>
              <a:t>Uses &amp; Benefits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14DDFE-6E5A-C649-8BC5-3C2A3544D65E}"/>
              </a:ext>
            </a:extLst>
          </p:cNvPr>
          <p:cNvSpPr txBox="1"/>
          <p:nvPr/>
        </p:nvSpPr>
        <p:spPr>
          <a:xfrm>
            <a:off x="6776878" y="2228661"/>
            <a:ext cx="3483069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3200" dirty="0">
                <a:solidFill>
                  <a:srgbClr val="476DB2"/>
                </a:solidFill>
              </a:rPr>
              <a:t>Speed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3200" dirty="0">
                <a:solidFill>
                  <a:srgbClr val="476DB2"/>
                </a:solidFill>
              </a:rPr>
              <a:t>Simplicity (Direct)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3200" dirty="0">
                <a:solidFill>
                  <a:srgbClr val="476DB2"/>
                </a:solidFill>
              </a:rPr>
              <a:t>Standardization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3200" dirty="0">
                <a:solidFill>
                  <a:srgbClr val="476DB2"/>
                </a:solidFill>
              </a:rPr>
              <a:t>Automation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3200" dirty="0">
                <a:solidFill>
                  <a:srgbClr val="476DB2"/>
                </a:solidFill>
              </a:rPr>
              <a:t>Collaboration</a:t>
            </a:r>
          </a:p>
          <a:p>
            <a:endParaRPr lang="en-US" sz="3200" dirty="0">
              <a:solidFill>
                <a:srgbClr val="476DB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D22983-B06A-9441-BE5A-CF2569F21E94}"/>
              </a:ext>
            </a:extLst>
          </p:cNvPr>
          <p:cNvSpPr txBox="1"/>
          <p:nvPr/>
        </p:nvSpPr>
        <p:spPr>
          <a:xfrm>
            <a:off x="2338228" y="2221957"/>
            <a:ext cx="3219407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3200" dirty="0">
                <a:solidFill>
                  <a:srgbClr val="476DB2"/>
                </a:solidFill>
              </a:rPr>
              <a:t>Testing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3200" dirty="0">
                <a:solidFill>
                  <a:srgbClr val="476DB2"/>
                </a:solidFill>
              </a:rPr>
              <a:t>Onboarding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3200" dirty="0">
                <a:solidFill>
                  <a:srgbClr val="476DB2"/>
                </a:solidFill>
              </a:rPr>
              <a:t>Documentation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3200" dirty="0">
                <a:solidFill>
                  <a:srgbClr val="476DB2"/>
                </a:solidFill>
              </a:rPr>
              <a:t>DevOps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3200" dirty="0">
                <a:solidFill>
                  <a:srgbClr val="476DB2"/>
                </a:solidFill>
              </a:rPr>
              <a:t>Applications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3200" dirty="0">
                <a:solidFill>
                  <a:srgbClr val="476DB2"/>
                </a:solidFill>
              </a:rPr>
              <a:t>Tooling</a:t>
            </a:r>
          </a:p>
          <a:p>
            <a:pPr marL="342900" indent="-342900">
              <a:buFont typeface="+mj-lt"/>
              <a:buAutoNum type="arabicPeriod"/>
            </a:pPr>
            <a:endParaRPr lang="en-US" sz="3200" dirty="0">
              <a:solidFill>
                <a:srgbClr val="476DB2"/>
              </a:solidFill>
            </a:endParaRPr>
          </a:p>
          <a:p>
            <a:endParaRPr lang="en-US" sz="3200" dirty="0">
              <a:solidFill>
                <a:srgbClr val="476DB2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59DCCB-9FB3-304E-82E2-4AEA942DEBE4}"/>
              </a:ext>
            </a:extLst>
          </p:cNvPr>
          <p:cNvSpPr txBox="1"/>
          <p:nvPr/>
        </p:nvSpPr>
        <p:spPr>
          <a:xfrm>
            <a:off x="6776878" y="1555135"/>
            <a:ext cx="17147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Benefits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B8C67D-325E-AA4C-864B-2ACDF39D7C24}"/>
              </a:ext>
            </a:extLst>
          </p:cNvPr>
          <p:cNvSpPr txBox="1"/>
          <p:nvPr/>
        </p:nvSpPr>
        <p:spPr>
          <a:xfrm>
            <a:off x="2338228" y="1555135"/>
            <a:ext cx="10727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Uses</a:t>
            </a:r>
          </a:p>
        </p:txBody>
      </p:sp>
    </p:spTree>
    <p:extLst>
      <p:ext uri="{BB962C8B-B14F-4D97-AF65-F5344CB8AC3E}">
        <p14:creationId xmlns:p14="http://schemas.microsoft.com/office/powerpoint/2010/main" val="335364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96"/>
    </mc:Choice>
    <mc:Fallback xmlns="">
      <p:transition spd="slow" advTm="596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41E16-7AA1-7C47-99D4-D2B82F9BE40C}"/>
              </a:ext>
            </a:extLst>
          </p:cNvPr>
          <p:cNvSpPr txBox="1">
            <a:spLocks/>
          </p:cNvSpPr>
          <p:nvPr/>
        </p:nvSpPr>
        <p:spPr>
          <a:xfrm>
            <a:off x="324793" y="222868"/>
            <a:ext cx="7038032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i="0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4400" dirty="0"/>
              <a:t>Browser CLI Advantages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7B925FD-1B63-1B48-8292-7AFAFE8EE3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087" b="19293"/>
          <a:stretch/>
        </p:blipFill>
        <p:spPr>
          <a:xfrm>
            <a:off x="6181724" y="2127729"/>
            <a:ext cx="5495925" cy="246008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8B81393-2D52-444C-B1A9-154529ACD6FA}"/>
              </a:ext>
            </a:extLst>
          </p:cNvPr>
          <p:cNvSpPr txBox="1"/>
          <p:nvPr/>
        </p:nvSpPr>
        <p:spPr>
          <a:xfrm>
            <a:off x="499903" y="2394429"/>
            <a:ext cx="524970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476DB2"/>
                </a:solidFill>
              </a:rPr>
              <a:t>Direct Testing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476DB2"/>
                </a:solidFill>
              </a:rPr>
              <a:t>Rapid Error Recreation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476DB2"/>
                </a:solidFill>
              </a:rPr>
              <a:t>Browsable Functionality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dirty="0">
              <a:solidFill>
                <a:srgbClr val="476DB2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598AA8-0DED-C448-AF95-3D2C998580BC}"/>
              </a:ext>
            </a:extLst>
          </p:cNvPr>
          <p:cNvSpPr txBox="1"/>
          <p:nvPr/>
        </p:nvSpPr>
        <p:spPr>
          <a:xfrm>
            <a:off x="2338228" y="1555135"/>
            <a:ext cx="10727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Uses</a:t>
            </a:r>
          </a:p>
        </p:txBody>
      </p:sp>
    </p:spTree>
    <p:extLst>
      <p:ext uri="{BB962C8B-B14F-4D97-AF65-F5344CB8AC3E}">
        <p14:creationId xmlns:p14="http://schemas.microsoft.com/office/powerpoint/2010/main" val="2353990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96"/>
    </mc:Choice>
    <mc:Fallback xmlns="">
      <p:transition spd="slow" advTm="596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41E16-7AA1-7C47-99D4-D2B82F9BE40C}"/>
              </a:ext>
            </a:extLst>
          </p:cNvPr>
          <p:cNvSpPr txBox="1">
            <a:spLocks/>
          </p:cNvSpPr>
          <p:nvPr/>
        </p:nvSpPr>
        <p:spPr>
          <a:xfrm>
            <a:off x="324793" y="222868"/>
            <a:ext cx="7038032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i="0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4400" dirty="0"/>
              <a:t>Thanks for Watching!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8B81393-2D52-444C-B1A9-154529ACD6FA}"/>
              </a:ext>
            </a:extLst>
          </p:cNvPr>
          <p:cNvSpPr txBox="1"/>
          <p:nvPr/>
        </p:nvSpPr>
        <p:spPr>
          <a:xfrm>
            <a:off x="433228" y="2133206"/>
            <a:ext cx="7871001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github.com</a:t>
            </a: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/author/shell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“CLI” Extension on Chrome Web Store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github.com</a:t>
            </a: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</a:t>
            </a:r>
            <a:r>
              <a:rPr lang="en-US" sz="3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butlerlogic</a:t>
            </a: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/common-</a:t>
            </a:r>
            <a:r>
              <a:rPr lang="en-US" sz="3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api</a:t>
            </a:r>
            <a:endParaRPr lang="en-US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2D2215-1231-264B-A61D-33844EDAF760}"/>
              </a:ext>
            </a:extLst>
          </p:cNvPr>
          <p:cNvSpPr txBox="1"/>
          <p:nvPr/>
        </p:nvSpPr>
        <p:spPr>
          <a:xfrm>
            <a:off x="642778" y="4104791"/>
            <a:ext cx="651973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endParaRPr lang="en-US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github.com</a:t>
            </a: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</a:t>
            </a:r>
            <a:r>
              <a:rPr lang="en-US" sz="3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coreybutler</a:t>
            </a: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</a:t>
            </a:r>
            <a:r>
              <a:rPr lang="en-US" sz="36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clifirst</a:t>
            </a:r>
            <a:endParaRPr lang="en-US" sz="3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@</a:t>
            </a:r>
            <a:r>
              <a:rPr lang="en-US" sz="3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goldglovecb</a:t>
            </a:r>
            <a:endParaRPr lang="en-US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On Quora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7901D2-D34F-7445-96B7-844C6CBAF024}"/>
              </a:ext>
            </a:extLst>
          </p:cNvPr>
          <p:cNvSpPr txBox="1"/>
          <p:nvPr/>
        </p:nvSpPr>
        <p:spPr>
          <a:xfrm>
            <a:off x="433228" y="1548431"/>
            <a:ext cx="59715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Tools Used in This Demonstration: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E148804-B782-6F4A-B760-4F76C04498B9}"/>
              </a:ext>
            </a:extLst>
          </p:cNvPr>
          <p:cNvSpPr txBox="1"/>
          <p:nvPr/>
        </p:nvSpPr>
        <p:spPr>
          <a:xfrm>
            <a:off x="433228" y="4136930"/>
            <a:ext cx="32380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Find Corey Butler:</a:t>
            </a:r>
          </a:p>
        </p:txBody>
      </p:sp>
    </p:spTree>
    <p:extLst>
      <p:ext uri="{BB962C8B-B14F-4D97-AF65-F5344CB8AC3E}">
        <p14:creationId xmlns:p14="http://schemas.microsoft.com/office/powerpoint/2010/main" val="4023985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96"/>
    </mc:Choice>
    <mc:Fallback xmlns="">
      <p:transition spd="slow" advTm="596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62DDED-19EE-A445-BBDC-F1B38D0228E3}"/>
              </a:ext>
            </a:extLst>
          </p:cNvPr>
          <p:cNvSpPr txBox="1">
            <a:spLocks/>
          </p:cNvSpPr>
          <p:nvPr/>
        </p:nvSpPr>
        <p:spPr>
          <a:xfrm>
            <a:off x="679972" y="2415007"/>
            <a:ext cx="8458486" cy="1325563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i="0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7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“CLI First” Development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7B16A-D491-8D41-AB37-12F25D8614F2}"/>
              </a:ext>
            </a:extLst>
          </p:cNvPr>
          <p:cNvSpPr txBox="1">
            <a:spLocks/>
          </p:cNvSpPr>
          <p:nvPr/>
        </p:nvSpPr>
        <p:spPr>
          <a:xfrm>
            <a:off x="679973" y="3136403"/>
            <a:ext cx="504576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3200" b="0" i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Corey Butler</a:t>
            </a:r>
          </a:p>
          <a:p>
            <a:r>
              <a:rPr lang="en-US" sz="3200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</a:t>
            </a:r>
            <a:r>
              <a:rPr lang="en-US" sz="1200" b="0" dirty="0">
                <a:solidFill>
                  <a:schemeClr val="bg2">
                    <a:lumMod val="50000"/>
                  </a:schemeClr>
                </a:solidFill>
              </a:rPr>
              <a:t>Managing Director, </a:t>
            </a:r>
            <a:r>
              <a:rPr lang="en-US" sz="1200" b="0" dirty="0" err="1">
                <a:solidFill>
                  <a:schemeClr val="bg2">
                    <a:lumMod val="50000"/>
                  </a:schemeClr>
                </a:solidFill>
              </a:rPr>
              <a:t>Ecor</a:t>
            </a:r>
            <a:r>
              <a:rPr lang="en-US" sz="1200" b="0" dirty="0">
                <a:solidFill>
                  <a:schemeClr val="bg2">
                    <a:lumMod val="50000"/>
                  </a:schemeClr>
                </a:solidFill>
              </a:rPr>
              <a:t> Ventures</a:t>
            </a:r>
            <a:br>
              <a:rPr lang="en-US" sz="1200" b="0" dirty="0">
                <a:solidFill>
                  <a:schemeClr val="bg2">
                    <a:lumMod val="50000"/>
                  </a:schemeClr>
                </a:solidFill>
              </a:rPr>
            </a:br>
            <a:r>
              <a:rPr lang="en-US" sz="1200" b="0" dirty="0">
                <a:solidFill>
                  <a:schemeClr val="bg2">
                    <a:lumMod val="50000"/>
                  </a:schemeClr>
                </a:solidFill>
              </a:rPr>
              <a:t>        Cofounder, </a:t>
            </a:r>
            <a:r>
              <a:rPr lang="en-US" sz="1200" b="0" dirty="0" err="1">
                <a:solidFill>
                  <a:schemeClr val="bg2">
                    <a:lumMod val="50000"/>
                  </a:schemeClr>
                </a:solidFill>
              </a:rPr>
              <a:t>Author.io</a:t>
            </a:r>
            <a:r>
              <a:rPr lang="en-US" sz="1200" b="0" dirty="0">
                <a:solidFill>
                  <a:schemeClr val="bg2">
                    <a:lumMod val="50000"/>
                  </a:schemeClr>
                </a:solidFill>
              </a:rPr>
              <a:t>, </a:t>
            </a:r>
            <a:r>
              <a:rPr lang="en-US" sz="1200" b="0" dirty="0" err="1">
                <a:solidFill>
                  <a:schemeClr val="bg2">
                    <a:lumMod val="50000"/>
                  </a:schemeClr>
                </a:solidFill>
              </a:rPr>
              <a:t>Metadoc.io</a:t>
            </a:r>
            <a:endParaRPr lang="en-US" sz="1200" b="0" i="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5853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62"/>
    </mc:Choice>
    <mc:Fallback xmlns="">
      <p:transition spd="slow" advTm="1062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41E16-7AA1-7C47-99D4-D2B82F9BE40C}"/>
              </a:ext>
            </a:extLst>
          </p:cNvPr>
          <p:cNvSpPr txBox="1">
            <a:spLocks/>
          </p:cNvSpPr>
          <p:nvPr/>
        </p:nvSpPr>
        <p:spPr>
          <a:xfrm>
            <a:off x="324793" y="222868"/>
            <a:ext cx="5045765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i="0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4400" dirty="0"/>
              <a:t>What Is CLI First?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BEB53FB-E5BC-8D46-ABF8-3E662CD7321E}"/>
              </a:ext>
            </a:extLst>
          </p:cNvPr>
          <p:cNvSpPr txBox="1"/>
          <p:nvPr/>
        </p:nvSpPr>
        <p:spPr>
          <a:xfrm>
            <a:off x="1073194" y="2431219"/>
            <a:ext cx="966508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</a:t>
            </a:r>
            <a:r>
              <a:rPr lang="en-US" sz="4000" dirty="0"/>
              <a:t> </a:t>
            </a:r>
            <a:r>
              <a:rPr lang="en-US" sz="4000" dirty="0">
                <a:solidFill>
                  <a:srgbClr val="476DB2"/>
                </a:solidFill>
              </a:rPr>
              <a:t>CLI First</a:t>
            </a:r>
            <a:r>
              <a:rPr lang="en-US" sz="4000" dirty="0"/>
              <a:t> </a:t>
            </a:r>
            <a:r>
              <a:rPr lang="en-US" sz="4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strategy is a </a:t>
            </a:r>
            <a:r>
              <a:rPr lang="en-US" sz="4000" b="1" dirty="0">
                <a:solidFill>
                  <a:srgbClr val="476DB2"/>
                </a:solidFill>
              </a:rPr>
              <a:t>thought framework</a:t>
            </a:r>
            <a:r>
              <a:rPr lang="en-US" sz="4000" dirty="0">
                <a:solidFill>
                  <a:srgbClr val="476DB2"/>
                </a:solidFill>
              </a:rPr>
              <a:t> </a:t>
            </a:r>
          </a:p>
          <a:p>
            <a:pPr algn="ctr"/>
            <a:r>
              <a:rPr lang="en-US" sz="4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for managing development projects.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6946A31-65F8-2947-BF7F-5CF822E632C3}"/>
              </a:ext>
            </a:extLst>
          </p:cNvPr>
          <p:cNvSpPr txBox="1"/>
          <p:nvPr/>
        </p:nvSpPr>
        <p:spPr>
          <a:xfrm>
            <a:off x="4477427" y="4452780"/>
            <a:ext cx="2856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2">
                    <a:lumMod val="50000"/>
                  </a:schemeClr>
                </a:solidFill>
              </a:rPr>
              <a:t>…and yes, building a CLI tool</a:t>
            </a:r>
          </a:p>
        </p:txBody>
      </p:sp>
    </p:spTree>
    <p:extLst>
      <p:ext uri="{BB962C8B-B14F-4D97-AF65-F5344CB8AC3E}">
        <p14:creationId xmlns:p14="http://schemas.microsoft.com/office/powerpoint/2010/main" val="3095962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852"/>
    </mc:Choice>
    <mc:Fallback xmlns="">
      <p:transition spd="slow" advTm="9852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41E16-7AA1-7C47-99D4-D2B82F9BE40C}"/>
              </a:ext>
            </a:extLst>
          </p:cNvPr>
          <p:cNvSpPr txBox="1">
            <a:spLocks/>
          </p:cNvSpPr>
          <p:nvPr/>
        </p:nvSpPr>
        <p:spPr>
          <a:xfrm>
            <a:off x="324793" y="222868"/>
            <a:ext cx="5045765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i="0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4400" dirty="0"/>
              <a:t>Stages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913DCF-B807-D44C-9058-73F3D2F66BD0}"/>
              </a:ext>
            </a:extLst>
          </p:cNvPr>
          <p:cNvSpPr txBox="1"/>
          <p:nvPr/>
        </p:nvSpPr>
        <p:spPr>
          <a:xfrm>
            <a:off x="6541413" y="2365326"/>
            <a:ext cx="2611292" cy="47089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Plan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Prove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Develop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Pivot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Maintain</a:t>
            </a:r>
          </a:p>
          <a:p>
            <a:pPr marL="742950" indent="-742950">
              <a:buFont typeface="+mj-lt"/>
              <a:buAutoNum type="arabicPeriod"/>
            </a:pPr>
            <a:endParaRPr lang="en-US" sz="4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42950" indent="-742950">
              <a:buFont typeface="+mj-lt"/>
              <a:buAutoNum type="arabicPeriod"/>
            </a:pPr>
            <a:endParaRPr lang="en-US" sz="4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42950" indent="-742950">
              <a:buFont typeface="+mj-lt"/>
              <a:buAutoNum type="arabicPeriod"/>
            </a:pPr>
            <a:endParaRPr lang="en-US" sz="4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529C9D-BF1B-EB4C-AD97-761303C7D5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2629" y="2321787"/>
            <a:ext cx="3114501" cy="311450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41404DD-7E5E-FA45-AB33-762486303D64}"/>
              </a:ext>
            </a:extLst>
          </p:cNvPr>
          <p:cNvSpPr txBox="1"/>
          <p:nvPr/>
        </p:nvSpPr>
        <p:spPr>
          <a:xfrm>
            <a:off x="2529203" y="1401982"/>
            <a:ext cx="284135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Traditional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68B1965-208D-E541-AC8E-407AC07B631A}"/>
              </a:ext>
            </a:extLst>
          </p:cNvPr>
          <p:cNvSpPr txBox="1"/>
          <p:nvPr/>
        </p:nvSpPr>
        <p:spPr>
          <a:xfrm>
            <a:off x="6329176" y="1398704"/>
            <a:ext cx="26645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Simplified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83AE327-944D-004C-8E05-E0AE641A04CD}"/>
              </a:ext>
            </a:extLst>
          </p:cNvPr>
          <p:cNvSpPr txBox="1"/>
          <p:nvPr/>
        </p:nvSpPr>
        <p:spPr>
          <a:xfrm>
            <a:off x="6541413" y="5302480"/>
            <a:ext cx="36423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476DB2"/>
                </a:solidFill>
              </a:rPr>
              <a:t>Code at every stage!</a:t>
            </a:r>
          </a:p>
        </p:txBody>
      </p:sp>
    </p:spTree>
    <p:extLst>
      <p:ext uri="{BB962C8B-B14F-4D97-AF65-F5344CB8AC3E}">
        <p14:creationId xmlns:p14="http://schemas.microsoft.com/office/powerpoint/2010/main" val="4261955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90"/>
    </mc:Choice>
    <mc:Fallback xmlns="">
      <p:transition spd="slow" advTm="59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BF1AB065-8B6C-6244-ABC6-67CFA782F7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8965" y="1521241"/>
            <a:ext cx="6808820" cy="512085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E41E16-7AA1-7C47-99D4-D2B82F9BE40C}"/>
              </a:ext>
            </a:extLst>
          </p:cNvPr>
          <p:cNvSpPr txBox="1">
            <a:spLocks/>
          </p:cNvSpPr>
          <p:nvPr/>
        </p:nvSpPr>
        <p:spPr>
          <a:xfrm>
            <a:off x="324793" y="222869"/>
            <a:ext cx="5045765" cy="75592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i="0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4400" dirty="0"/>
              <a:t>Shell Library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8009B6-55D3-464C-B68B-DD57D21EF4CA}"/>
              </a:ext>
            </a:extLst>
          </p:cNvPr>
          <p:cNvSpPr txBox="1"/>
          <p:nvPr/>
        </p:nvSpPr>
        <p:spPr>
          <a:xfrm>
            <a:off x="9338304" y="416166"/>
            <a:ext cx="2485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2"/>
                </a:solidFill>
              </a:rPr>
              <a:t>github.com</a:t>
            </a:r>
            <a:r>
              <a:rPr lang="en-US" dirty="0">
                <a:solidFill>
                  <a:schemeClr val="bg2"/>
                </a:solidFill>
              </a:rPr>
              <a:t>/author/shell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68CEC14-B3E5-7E49-8F65-BF4F22000A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793" y="1514804"/>
            <a:ext cx="4428443" cy="512729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B555ECD-4A74-044B-9D0F-B5B569F51C85}"/>
              </a:ext>
            </a:extLst>
          </p:cNvPr>
          <p:cNvSpPr txBox="1"/>
          <p:nvPr/>
        </p:nvSpPr>
        <p:spPr>
          <a:xfrm>
            <a:off x="744785" y="750834"/>
            <a:ext cx="2769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Cross-runtime. Lightweight.</a:t>
            </a:r>
          </a:p>
        </p:txBody>
      </p:sp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E129246B-8901-5A43-8311-12863485B7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8106" y="1066009"/>
            <a:ext cx="897586" cy="897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8431A87-2E2F-1249-9F8F-78C7CDD45E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24953" y="1046692"/>
            <a:ext cx="1004517" cy="1004517"/>
          </a:xfrm>
          <a:prstGeom prst="rect">
            <a:avLst/>
          </a:prstGeom>
        </p:spPr>
      </p:pic>
      <p:sp>
        <p:nvSpPr>
          <p:cNvPr id="29" name="Right Arrow 28">
            <a:extLst>
              <a:ext uri="{FF2B5EF4-FFF2-40B4-BE49-F238E27FC236}">
                <a16:creationId xmlns:a16="http://schemas.microsoft.com/office/drawing/2014/main" id="{65295C67-5A68-CE4C-BA73-009ED657FCA9}"/>
              </a:ext>
            </a:extLst>
          </p:cNvPr>
          <p:cNvSpPr/>
          <p:nvPr/>
        </p:nvSpPr>
        <p:spPr>
          <a:xfrm>
            <a:off x="149063" y="5999408"/>
            <a:ext cx="283335" cy="193183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ight Arrow 33">
            <a:extLst>
              <a:ext uri="{FF2B5EF4-FFF2-40B4-BE49-F238E27FC236}">
                <a16:creationId xmlns:a16="http://schemas.microsoft.com/office/drawing/2014/main" id="{D39A3EF4-C03D-4F4D-9761-E2A9CCB19CB4}"/>
              </a:ext>
            </a:extLst>
          </p:cNvPr>
          <p:cNvSpPr/>
          <p:nvPr/>
        </p:nvSpPr>
        <p:spPr>
          <a:xfrm>
            <a:off x="149064" y="1844713"/>
            <a:ext cx="283335" cy="193183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ight Arrow 34">
            <a:extLst>
              <a:ext uri="{FF2B5EF4-FFF2-40B4-BE49-F238E27FC236}">
                <a16:creationId xmlns:a16="http://schemas.microsoft.com/office/drawing/2014/main" id="{4E6550DD-333A-7749-9D74-FD3B2FEDAB29}"/>
              </a:ext>
            </a:extLst>
          </p:cNvPr>
          <p:cNvSpPr/>
          <p:nvPr/>
        </p:nvSpPr>
        <p:spPr>
          <a:xfrm>
            <a:off x="4753236" y="1844713"/>
            <a:ext cx="283335" cy="193183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ight Arrow 35">
            <a:extLst>
              <a:ext uri="{FF2B5EF4-FFF2-40B4-BE49-F238E27FC236}">
                <a16:creationId xmlns:a16="http://schemas.microsoft.com/office/drawing/2014/main" id="{1BC60873-151C-7A49-B596-09DCC659F3D6}"/>
              </a:ext>
            </a:extLst>
          </p:cNvPr>
          <p:cNvSpPr/>
          <p:nvPr/>
        </p:nvSpPr>
        <p:spPr>
          <a:xfrm>
            <a:off x="4715743" y="6115316"/>
            <a:ext cx="283335" cy="193183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580EEEC9-5143-6B47-8346-B734C4B9053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74500" r="37606" b="16842"/>
          <a:stretch/>
        </p:blipFill>
        <p:spPr>
          <a:xfrm>
            <a:off x="314710" y="5197587"/>
            <a:ext cx="4347445" cy="437952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980FFA40-12C7-6E41-B3ED-C6C0F0A88E7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74500" r="37606" b="16842"/>
          <a:stretch/>
        </p:blipFill>
        <p:spPr>
          <a:xfrm>
            <a:off x="4942523" y="5197587"/>
            <a:ext cx="4347445" cy="437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127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96"/>
    </mc:Choice>
    <mc:Fallback xmlns="">
      <p:transition spd="slow" advTm="596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41E16-7AA1-7C47-99D4-D2B82F9BE40C}"/>
              </a:ext>
            </a:extLst>
          </p:cNvPr>
          <p:cNvSpPr txBox="1">
            <a:spLocks/>
          </p:cNvSpPr>
          <p:nvPr/>
        </p:nvSpPr>
        <p:spPr>
          <a:xfrm>
            <a:off x="814190" y="239614"/>
            <a:ext cx="8407084" cy="75592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i="0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4400" dirty="0"/>
              <a:t>CLI </a:t>
            </a:r>
            <a:r>
              <a:rPr lang="en-US" sz="4400" dirty="0" err="1"/>
              <a:t>Devtools</a:t>
            </a:r>
            <a:r>
              <a:rPr lang="en-US" sz="4400" dirty="0"/>
              <a:t> Extension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AD1DFF3-DA1A-F24E-A0F6-0EEF350FF8B0}"/>
              </a:ext>
            </a:extLst>
          </p:cNvPr>
          <p:cNvSpPr txBox="1"/>
          <p:nvPr/>
        </p:nvSpPr>
        <p:spPr>
          <a:xfrm>
            <a:off x="814190" y="866744"/>
            <a:ext cx="2714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“CLI” in Chrome Web Store</a:t>
            </a:r>
          </a:p>
        </p:txBody>
      </p:sp>
      <p:pic>
        <p:nvPicPr>
          <p:cNvPr id="2050" name="Picture 2" descr="Terminal icon">
            <a:extLst>
              <a:ext uri="{FF2B5EF4-FFF2-40B4-BE49-F238E27FC236}">
                <a16:creationId xmlns:a16="http://schemas.microsoft.com/office/drawing/2014/main" id="{D7AFEECC-6511-9A4C-9BB8-DCE66074E6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237" y="239614"/>
            <a:ext cx="627130" cy="627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AECF74A-1C4F-1848-8470-D80D7C8ECF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5905" y="2201921"/>
            <a:ext cx="3792114" cy="237007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AF2C495-3162-F645-B4FA-4DF8373200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572" y="2201921"/>
            <a:ext cx="3792114" cy="237007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D96135F-46EA-1B4E-8825-44C3C8113B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62738" y="2201921"/>
            <a:ext cx="3792114" cy="237007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2CBFEBE-AD74-0748-959B-27C64F20FFBA}"/>
              </a:ext>
            </a:extLst>
          </p:cNvPr>
          <p:cNvSpPr txBox="1"/>
          <p:nvPr/>
        </p:nvSpPr>
        <p:spPr>
          <a:xfrm>
            <a:off x="186387" y="5761291"/>
            <a:ext cx="3768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accent4">
                    <a:lumMod val="40000"/>
                    <a:lumOff val="60000"/>
                  </a:schemeClr>
                </a:solidFill>
                <a:latin typeface="Fira Code Retina" panose="020B0509050000020004" pitchFamily="49" charset="0"/>
                <a:ea typeface="Fira Code Retina" panose="020B0509050000020004" pitchFamily="49" charset="0"/>
              </a:rPr>
              <a:t>CLI.exec</a:t>
            </a:r>
            <a:r>
              <a:rPr 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Fira Code Retina" panose="020B0509050000020004" pitchFamily="49" charset="0"/>
                <a:ea typeface="Fira Code Retina" panose="020B0509050000020004" pitchFamily="49" charset="0"/>
              </a:rPr>
              <a:t>(‘account create')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EAD7E34-2F1A-2547-BB00-2A26DB616C1C}"/>
              </a:ext>
            </a:extLst>
          </p:cNvPr>
          <p:cNvSpPr txBox="1"/>
          <p:nvPr/>
        </p:nvSpPr>
        <p:spPr>
          <a:xfrm>
            <a:off x="140237" y="1647923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476DB2"/>
                </a:solidFill>
              </a:rPr>
              <a:t>This: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5F26D9A-1315-1143-9376-1040E761038B}"/>
              </a:ext>
            </a:extLst>
          </p:cNvPr>
          <p:cNvSpPr txBox="1"/>
          <p:nvPr/>
        </p:nvSpPr>
        <p:spPr>
          <a:xfrm>
            <a:off x="186387" y="5279902"/>
            <a:ext cx="1566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476DB2"/>
                </a:solidFill>
              </a:rPr>
              <a:t>Instead of this:</a:t>
            </a:r>
          </a:p>
        </p:txBody>
      </p:sp>
    </p:spTree>
    <p:extLst>
      <p:ext uri="{BB962C8B-B14F-4D97-AF65-F5344CB8AC3E}">
        <p14:creationId xmlns:p14="http://schemas.microsoft.com/office/powerpoint/2010/main" val="1081107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96"/>
    </mc:Choice>
    <mc:Fallback xmlns="">
      <p:transition spd="slow" advTm="596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FBB90A2-A27D-6A48-8A2E-8ADD6FF6BA70}"/>
              </a:ext>
            </a:extLst>
          </p:cNvPr>
          <p:cNvSpPr/>
          <p:nvPr/>
        </p:nvSpPr>
        <p:spPr>
          <a:xfrm>
            <a:off x="6349285" y="2641179"/>
            <a:ext cx="5557230" cy="212400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E41E16-7AA1-7C47-99D4-D2B82F9BE40C}"/>
              </a:ext>
            </a:extLst>
          </p:cNvPr>
          <p:cNvSpPr txBox="1">
            <a:spLocks/>
          </p:cNvSpPr>
          <p:nvPr/>
        </p:nvSpPr>
        <p:spPr>
          <a:xfrm>
            <a:off x="324793" y="222868"/>
            <a:ext cx="5045765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i="0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4400" dirty="0"/>
              <a:t>Planning Recap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0765904-173A-4845-B836-812E6E6D3996}"/>
              </a:ext>
            </a:extLst>
          </p:cNvPr>
          <p:cNvSpPr txBox="1"/>
          <p:nvPr/>
        </p:nvSpPr>
        <p:spPr>
          <a:xfrm>
            <a:off x="6417672" y="2804862"/>
            <a:ext cx="7772588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9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team [COMMAND]</a:t>
            </a:r>
          </a:p>
          <a:p>
            <a:endParaRPr lang="en-US" sz="1100" dirty="0">
              <a:solidFill>
                <a:schemeClr val="bg1">
                  <a:lumMod val="95000"/>
                </a:schemeClr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1100" dirty="0">
                <a:solidFill>
                  <a:schemeClr val="bg1">
                    <a:lumMod val="9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Team: A Group Communication Platform</a:t>
            </a:r>
          </a:p>
          <a:p>
            <a:endParaRPr lang="en-US" sz="1100" dirty="0">
              <a:solidFill>
                <a:schemeClr val="bg1">
                  <a:lumMod val="95000"/>
                </a:schemeClr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1100" dirty="0">
                <a:solidFill>
                  <a:schemeClr val="bg1">
                    <a:lumMod val="9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Commands:</a:t>
            </a:r>
          </a:p>
          <a:p>
            <a:endParaRPr lang="en-US" sz="1100" dirty="0">
              <a:solidFill>
                <a:schemeClr val="bg1">
                  <a:lumMod val="95000"/>
                </a:schemeClr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r>
              <a:rPr lang="en-US" sz="1100" dirty="0">
                <a:solidFill>
                  <a:schemeClr val="bg1">
                    <a:lumMod val="9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user                Login and access account details.                          </a:t>
            </a:r>
          </a:p>
          <a:p>
            <a:r>
              <a:rPr lang="en-US" sz="1100" dirty="0">
                <a:solidFill>
                  <a:schemeClr val="bg1">
                    <a:lumMod val="9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directory           Interact with the directory feature.                       </a:t>
            </a:r>
          </a:p>
          <a:p>
            <a:r>
              <a:rPr lang="en-US" sz="1100" dirty="0">
                <a:solidFill>
                  <a:schemeClr val="bg1">
                    <a:lumMod val="9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wall                Interact with the discussion feature.                      </a:t>
            </a:r>
          </a:p>
          <a:p>
            <a:r>
              <a:rPr lang="en-US" sz="1100" dirty="0">
                <a:solidFill>
                  <a:schemeClr val="bg1">
                    <a:lumMod val="9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notification        Send notifications.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C06F2D-14D8-F748-B941-17F858ACD778}"/>
              </a:ext>
            </a:extLst>
          </p:cNvPr>
          <p:cNvSpPr txBox="1"/>
          <p:nvPr/>
        </p:nvSpPr>
        <p:spPr>
          <a:xfrm>
            <a:off x="978794" y="1613566"/>
            <a:ext cx="3401893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3200" dirty="0">
                <a:solidFill>
                  <a:srgbClr val="476DB2"/>
                </a:solidFill>
              </a:rPr>
              <a:t>Simplified</a:t>
            </a:r>
          </a:p>
          <a:p>
            <a:pPr marL="342900" indent="-342900">
              <a:buFont typeface="+mj-lt"/>
              <a:buAutoNum type="arabicPeriod"/>
            </a:pPr>
            <a:endParaRPr lang="en-US" sz="3200" dirty="0">
              <a:solidFill>
                <a:srgbClr val="476DB2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3200" dirty="0">
                <a:solidFill>
                  <a:srgbClr val="476DB2"/>
                </a:solidFill>
              </a:rPr>
              <a:t>Aligned</a:t>
            </a:r>
          </a:p>
          <a:p>
            <a:pPr marL="342900" indent="-342900">
              <a:buFont typeface="+mj-lt"/>
              <a:buAutoNum type="arabicPeriod"/>
            </a:pPr>
            <a:endParaRPr lang="en-US" sz="3200" dirty="0">
              <a:solidFill>
                <a:srgbClr val="476DB2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3200" dirty="0">
                <a:solidFill>
                  <a:srgbClr val="476DB2"/>
                </a:solidFill>
              </a:rPr>
              <a:t>Tangible Baseline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306AE9-1075-5E4F-A47A-86B285CFAC91}"/>
              </a:ext>
            </a:extLst>
          </p:cNvPr>
          <p:cNvSpPr txBox="1"/>
          <p:nvPr/>
        </p:nvSpPr>
        <p:spPr>
          <a:xfrm>
            <a:off x="978794" y="4430333"/>
            <a:ext cx="524028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2">
                    <a:lumMod val="50000"/>
                  </a:schemeClr>
                </a:solidFill>
              </a:rPr>
              <a:t>“Let’s add group subcommands for notifications.”</a:t>
            </a:r>
          </a:p>
          <a:p>
            <a:endParaRPr lang="en-US" i="1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i="1" dirty="0">
                <a:solidFill>
                  <a:schemeClr val="bg2">
                    <a:lumMod val="50000"/>
                  </a:schemeClr>
                </a:solidFill>
              </a:rPr>
              <a:t>“Think you can make an authentication request work?</a:t>
            </a:r>
          </a:p>
          <a:p>
            <a:r>
              <a:rPr lang="en-US" i="1" dirty="0">
                <a:solidFill>
                  <a:schemeClr val="bg2">
                    <a:lumMod val="50000"/>
                  </a:schemeClr>
                </a:solidFill>
              </a:rPr>
              <a:t>You don’t need to worry about the UI, just the API.”</a:t>
            </a:r>
          </a:p>
          <a:p>
            <a:endParaRPr lang="en-US" i="1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i="1" dirty="0">
                <a:solidFill>
                  <a:schemeClr val="bg2">
                    <a:lumMod val="50000"/>
                  </a:schemeClr>
                </a:solidFill>
              </a:rPr>
              <a:t>”Sure, I can make user authentication work.”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BF9BE9-36CB-E44A-A069-5A40E1106071}"/>
              </a:ext>
            </a:extLst>
          </p:cNvPr>
          <p:cNvSpPr txBox="1"/>
          <p:nvPr/>
        </p:nvSpPr>
        <p:spPr>
          <a:xfrm>
            <a:off x="8155806" y="4848896"/>
            <a:ext cx="1944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Get to “yes” faster.</a:t>
            </a:r>
          </a:p>
        </p:txBody>
      </p:sp>
    </p:spTree>
    <p:extLst>
      <p:ext uri="{BB962C8B-B14F-4D97-AF65-F5344CB8AC3E}">
        <p14:creationId xmlns:p14="http://schemas.microsoft.com/office/powerpoint/2010/main" val="1806138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96"/>
    </mc:Choice>
    <mc:Fallback xmlns="">
      <p:transition spd="slow" advTm="596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41E16-7AA1-7C47-99D4-D2B82F9BE40C}"/>
              </a:ext>
            </a:extLst>
          </p:cNvPr>
          <p:cNvSpPr txBox="1">
            <a:spLocks/>
          </p:cNvSpPr>
          <p:nvPr/>
        </p:nvSpPr>
        <p:spPr>
          <a:xfrm>
            <a:off x="324793" y="222868"/>
            <a:ext cx="6378661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i="0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4400" dirty="0"/>
              <a:t>Prototyping Recap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C06F2D-14D8-F748-B941-17F858ACD778}"/>
              </a:ext>
            </a:extLst>
          </p:cNvPr>
          <p:cNvSpPr txBox="1"/>
          <p:nvPr/>
        </p:nvSpPr>
        <p:spPr>
          <a:xfrm>
            <a:off x="1004552" y="2212432"/>
            <a:ext cx="332418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3200" dirty="0">
                <a:solidFill>
                  <a:srgbClr val="476DB2"/>
                </a:solidFill>
              </a:rPr>
              <a:t>Inherits progress</a:t>
            </a:r>
          </a:p>
          <a:p>
            <a:pPr marL="342900" indent="-342900">
              <a:buFont typeface="+mj-lt"/>
              <a:buAutoNum type="arabicPeriod"/>
            </a:pPr>
            <a:endParaRPr lang="en-US" sz="3200" dirty="0">
              <a:solidFill>
                <a:srgbClr val="476DB2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3200" dirty="0">
                <a:solidFill>
                  <a:srgbClr val="476DB2"/>
                </a:solidFill>
              </a:rPr>
              <a:t>Super-flexible</a:t>
            </a:r>
          </a:p>
        </p:txBody>
      </p:sp>
    </p:spTree>
    <p:extLst>
      <p:ext uri="{BB962C8B-B14F-4D97-AF65-F5344CB8AC3E}">
        <p14:creationId xmlns:p14="http://schemas.microsoft.com/office/powerpoint/2010/main" val="1710233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96"/>
    </mc:Choice>
    <mc:Fallback xmlns="">
      <p:transition spd="slow" advTm="596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41E16-7AA1-7C47-99D4-D2B82F9BE40C}"/>
              </a:ext>
            </a:extLst>
          </p:cNvPr>
          <p:cNvSpPr txBox="1">
            <a:spLocks/>
          </p:cNvSpPr>
          <p:nvPr/>
        </p:nvSpPr>
        <p:spPr>
          <a:xfrm>
            <a:off x="324793" y="222868"/>
            <a:ext cx="6378661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i="0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4400" dirty="0"/>
              <a:t>Development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427938E-CAB9-4A45-BD64-F0A6E3C6E367}"/>
              </a:ext>
            </a:extLst>
          </p:cNvPr>
          <p:cNvSpPr/>
          <p:nvPr/>
        </p:nvSpPr>
        <p:spPr>
          <a:xfrm>
            <a:off x="3013656" y="2781837"/>
            <a:ext cx="2524259" cy="18738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/>
              <a:t>UI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A593ECF-D3E5-F345-B881-E5E106A5790A}"/>
              </a:ext>
            </a:extLst>
          </p:cNvPr>
          <p:cNvSpPr/>
          <p:nvPr/>
        </p:nvSpPr>
        <p:spPr>
          <a:xfrm>
            <a:off x="6314941" y="2781837"/>
            <a:ext cx="2524259" cy="18738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/>
              <a:t>API</a:t>
            </a:r>
          </a:p>
        </p:txBody>
      </p:sp>
    </p:spTree>
    <p:extLst>
      <p:ext uri="{BB962C8B-B14F-4D97-AF65-F5344CB8AC3E}">
        <p14:creationId xmlns:p14="http://schemas.microsoft.com/office/powerpoint/2010/main" val="1026514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96"/>
    </mc:Choice>
    <mc:Fallback xmlns="">
      <p:transition spd="slow" advTm="596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7088</TotalTime>
  <Words>363</Words>
  <Application>Microsoft Macintosh PowerPoint</Application>
  <PresentationFormat>Widescreen</PresentationFormat>
  <Paragraphs>133</Paragraphs>
  <Slides>19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Arial</vt:lpstr>
      <vt:lpstr>Calibri</vt:lpstr>
      <vt:lpstr>Calibri Light</vt:lpstr>
      <vt:lpstr>Fira Code</vt:lpstr>
      <vt:lpstr>Fira Code Retina</vt:lpstr>
      <vt:lpstr>Office Theme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Alex Contini</dc:creator>
  <cp:lastModifiedBy>Corey Butler</cp:lastModifiedBy>
  <cp:revision>46</cp:revision>
  <dcterms:created xsi:type="dcterms:W3CDTF">2019-04-03T14:51:32Z</dcterms:created>
  <dcterms:modified xsi:type="dcterms:W3CDTF">2020-06-23T21:48:33Z</dcterms:modified>
</cp:coreProperties>
</file>